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9" r:id="rId4"/>
    <p:sldId id="260" r:id="rId5"/>
    <p:sldId id="261" r:id="rId6"/>
    <p:sldId id="262" r:id="rId7"/>
    <p:sldId id="258" r:id="rId8"/>
  </p:sldIdLst>
  <p:sldSz cx="9144000" cy="6858000" type="screen4x3"/>
  <p:notesSz cx="6858000" cy="9144000"/>
  <p:embeddedFontLst>
    <p:embeddedFont>
      <p:font typeface="Calibri" panose="020F0502020204030204" pitchFamily="34" charset="0"/>
      <p:regular r:id="rId9"/>
      <p:bold r:id="rId10"/>
      <p:italic r:id="rId11"/>
      <p:boldItalic r:id="rId12"/>
    </p:embeddedFont>
    <p:embeddedFont>
      <p:font typeface="Adobe Gothic Std B" panose="020B0800000000000000" pitchFamily="34" charset="-128"/>
      <p:bold r:id="rId13"/>
    </p:embeddedFont>
    <p:embeddedFont>
      <p:font typeface="Open Sans" panose="020B0606030504020204" pitchFamily="34" charset="0"/>
      <p:regular r:id="rId14"/>
      <p:bold r:id="rId15"/>
      <p:italic r:id="rId16"/>
      <p:boldItalic r:id="rId17"/>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5C84"/>
    <a:srgbClr val="D98A47"/>
    <a:srgbClr val="2B7589"/>
    <a:srgbClr val="2C6588"/>
    <a:srgbClr val="C84040"/>
    <a:srgbClr val="D15D5D"/>
    <a:srgbClr val="C73D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9" d="100"/>
          <a:sy n="109" d="100"/>
        </p:scale>
        <p:origin x="384" y="114"/>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7463" y="0"/>
            <a:ext cx="9161463"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 name="TextBox 2"/>
          <p:cNvSpPr txBox="1"/>
          <p:nvPr userDrawn="1"/>
        </p:nvSpPr>
        <p:spPr>
          <a:xfrm>
            <a:off x="8423920" y="6563029"/>
            <a:ext cx="720080" cy="261610"/>
          </a:xfrm>
          <a:prstGeom prst="rect">
            <a:avLst/>
          </a:prstGeom>
          <a:noFill/>
        </p:spPr>
        <p:txBody>
          <a:bodyPr>
            <a:spAutoFit/>
          </a:bodyPr>
          <a:lstStyle/>
          <a:p>
            <a:pPr eaLnBrk="1" fontAlgn="auto" hangingPunct="1">
              <a:spcBef>
                <a:spcPts val="0"/>
              </a:spcBef>
              <a:spcAft>
                <a:spcPts val="0"/>
              </a:spcAft>
              <a:defRPr/>
            </a:pPr>
            <a:r>
              <a:rPr lang="en-GB" sz="1100" dirty="0">
                <a:solidFill>
                  <a:schemeClr val="tx1">
                    <a:alpha val="38000"/>
                  </a:schemeClr>
                </a:solidFill>
                <a:latin typeface="Adobe Gothic Std B" panose="020B0800000000000000" pitchFamily="34" charset="-128"/>
                <a:ea typeface="Adobe Gothic Std B" panose="020B0800000000000000" pitchFamily="34" charset="-128"/>
              </a:rPr>
              <a:t>Beyond</a:t>
            </a:r>
          </a:p>
        </p:txBody>
      </p:sp>
    </p:spTree>
    <p:extLst>
      <p:ext uri="{BB962C8B-B14F-4D97-AF65-F5344CB8AC3E}">
        <p14:creationId xmlns:p14="http://schemas.microsoft.com/office/powerpoint/2010/main" val="2052896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2%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7463" y="0"/>
            <a:ext cx="9161463"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 name="TextBox 2"/>
          <p:cNvSpPr txBox="1"/>
          <p:nvPr userDrawn="1"/>
        </p:nvSpPr>
        <p:spPr>
          <a:xfrm>
            <a:off x="8423920" y="6563029"/>
            <a:ext cx="720080" cy="261610"/>
          </a:xfrm>
          <a:prstGeom prst="rect">
            <a:avLst/>
          </a:prstGeom>
          <a:noFill/>
        </p:spPr>
        <p:txBody>
          <a:bodyPr>
            <a:spAutoFit/>
          </a:bodyPr>
          <a:lstStyle/>
          <a:p>
            <a:pPr eaLnBrk="1" fontAlgn="auto" hangingPunct="1">
              <a:spcBef>
                <a:spcPts val="0"/>
              </a:spcBef>
              <a:spcAft>
                <a:spcPts val="0"/>
              </a:spcAft>
              <a:defRPr/>
            </a:pPr>
            <a:r>
              <a:rPr lang="en-GB" sz="1100" dirty="0">
                <a:solidFill>
                  <a:schemeClr val="tx1">
                    <a:alpha val="38000"/>
                  </a:schemeClr>
                </a:solidFill>
                <a:latin typeface="Adobe Gothic Std B" panose="020B0800000000000000" pitchFamily="34" charset="-128"/>
                <a:ea typeface="Adobe Gothic Std B" panose="020B0800000000000000" pitchFamily="34" charset="-128"/>
              </a:rPr>
              <a:t>Beyond</a:t>
            </a:r>
          </a:p>
        </p:txBody>
      </p:sp>
    </p:spTree>
    <p:extLst>
      <p:ext uri="{BB962C8B-B14F-4D97-AF65-F5344CB8AC3E}">
        <p14:creationId xmlns:p14="http://schemas.microsoft.com/office/powerpoint/2010/main" val="4173899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5%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7463" y="0"/>
            <a:ext cx="9161463"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 name="TextBox 2"/>
          <p:cNvSpPr txBox="1"/>
          <p:nvPr userDrawn="1"/>
        </p:nvSpPr>
        <p:spPr>
          <a:xfrm>
            <a:off x="8423920" y="6563029"/>
            <a:ext cx="720080" cy="261610"/>
          </a:xfrm>
          <a:prstGeom prst="rect">
            <a:avLst/>
          </a:prstGeom>
          <a:noFill/>
        </p:spPr>
        <p:txBody>
          <a:bodyPr>
            <a:spAutoFit/>
          </a:bodyPr>
          <a:lstStyle/>
          <a:p>
            <a:pPr eaLnBrk="1" fontAlgn="auto" hangingPunct="1">
              <a:spcBef>
                <a:spcPts val="0"/>
              </a:spcBef>
              <a:spcAft>
                <a:spcPts val="0"/>
              </a:spcAft>
              <a:defRPr/>
            </a:pPr>
            <a:r>
              <a:rPr lang="en-GB" sz="1100" dirty="0">
                <a:solidFill>
                  <a:schemeClr val="tx1">
                    <a:alpha val="38000"/>
                  </a:schemeClr>
                </a:solidFill>
                <a:latin typeface="Adobe Gothic Std B" panose="020B0800000000000000" pitchFamily="34" charset="-128"/>
                <a:ea typeface="Adobe Gothic Std B" panose="020B0800000000000000" pitchFamily="34" charset="-128"/>
              </a:rPr>
              <a:t>Beyond</a:t>
            </a:r>
          </a:p>
        </p:txBody>
      </p:sp>
    </p:spTree>
    <p:extLst>
      <p:ext uri="{BB962C8B-B14F-4D97-AF65-F5344CB8AC3E}">
        <p14:creationId xmlns:p14="http://schemas.microsoft.com/office/powerpoint/2010/main" val="208829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5%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7463" y="0"/>
            <a:ext cx="9161463"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 name="TextBox 2"/>
          <p:cNvSpPr txBox="1"/>
          <p:nvPr userDrawn="1"/>
        </p:nvSpPr>
        <p:spPr>
          <a:xfrm>
            <a:off x="8423920" y="6563029"/>
            <a:ext cx="720080" cy="261610"/>
          </a:xfrm>
          <a:prstGeom prst="rect">
            <a:avLst/>
          </a:prstGeom>
          <a:noFill/>
        </p:spPr>
        <p:txBody>
          <a:bodyPr>
            <a:spAutoFit/>
          </a:bodyPr>
          <a:lstStyle/>
          <a:p>
            <a:pPr eaLnBrk="1" fontAlgn="auto" hangingPunct="1">
              <a:spcBef>
                <a:spcPts val="0"/>
              </a:spcBef>
              <a:spcAft>
                <a:spcPts val="0"/>
              </a:spcAft>
              <a:defRPr/>
            </a:pPr>
            <a:r>
              <a:rPr lang="en-GB" sz="1100" dirty="0">
                <a:solidFill>
                  <a:schemeClr val="tx1">
                    <a:alpha val="38000"/>
                  </a:schemeClr>
                </a:solidFill>
                <a:latin typeface="Adobe Gothic Std B" panose="020B0800000000000000" pitchFamily="34" charset="-128"/>
                <a:ea typeface="Adobe Gothic Std B" panose="020B0800000000000000" pitchFamily="34" charset="-128"/>
              </a:rPr>
              <a:t>Beyond</a:t>
            </a:r>
          </a:p>
        </p:txBody>
      </p:sp>
    </p:spTree>
    <p:extLst>
      <p:ext uri="{BB962C8B-B14F-4D97-AF65-F5344CB8AC3E}">
        <p14:creationId xmlns:p14="http://schemas.microsoft.com/office/powerpoint/2010/main" val="2034039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5% Wh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7463" y="0"/>
            <a:ext cx="9161463" cy="6858000"/>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 name="TextBox 2"/>
          <p:cNvSpPr txBox="1"/>
          <p:nvPr userDrawn="1"/>
        </p:nvSpPr>
        <p:spPr>
          <a:xfrm>
            <a:off x="8423920" y="6563029"/>
            <a:ext cx="720080" cy="261610"/>
          </a:xfrm>
          <a:prstGeom prst="rect">
            <a:avLst/>
          </a:prstGeom>
          <a:noFill/>
        </p:spPr>
        <p:txBody>
          <a:bodyPr>
            <a:spAutoFit/>
          </a:bodyPr>
          <a:lstStyle/>
          <a:p>
            <a:pPr eaLnBrk="1" fontAlgn="auto" hangingPunct="1">
              <a:spcBef>
                <a:spcPts val="0"/>
              </a:spcBef>
              <a:spcAft>
                <a:spcPts val="0"/>
              </a:spcAft>
              <a:defRPr/>
            </a:pPr>
            <a:r>
              <a:rPr lang="en-GB" sz="1100" dirty="0">
                <a:solidFill>
                  <a:schemeClr val="tx1">
                    <a:alpha val="38000"/>
                  </a:schemeClr>
                </a:solidFill>
                <a:latin typeface="Adobe Gothic Std B" panose="020B0800000000000000" pitchFamily="34" charset="-128"/>
                <a:ea typeface="Adobe Gothic Std B" panose="020B0800000000000000" pitchFamily="34" charset="-128"/>
              </a:rPr>
              <a:t>Beyond</a:t>
            </a:r>
          </a:p>
        </p:txBody>
      </p:sp>
    </p:spTree>
    <p:extLst>
      <p:ext uri="{BB962C8B-B14F-4D97-AF65-F5344CB8AC3E}">
        <p14:creationId xmlns:p14="http://schemas.microsoft.com/office/powerpoint/2010/main" val="2145560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0064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384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75463"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FC5A4305-8538-4AC5-A69B-BA0518FA21B2}" type="datetimeFigureOut">
              <a:rPr lang="en-GB"/>
              <a:pPr>
                <a:defRPr/>
              </a:pPr>
              <a:t>05/12/2019</a:t>
            </a:fld>
            <a:endParaRPr lang="en-GB" dirty="0"/>
          </a:p>
        </p:txBody>
      </p:sp>
    </p:spTree>
  </p:cSld>
  <p:clrMap bg1="lt1" tx1="dk1" bg2="lt2" tx2="dk2" accent1="accent1" accent2="accent2" accent3="accent3" accent4="accent4" accent5="accent5" accent6="accent6" hlink="hlink" folHlink="folHlink"/>
  <p:sldLayoutIdLst>
    <p:sldLayoutId id="2147483711" r:id="rId1"/>
    <p:sldLayoutId id="2147483717" r:id="rId2"/>
    <p:sldLayoutId id="2147483712" r:id="rId3"/>
    <p:sldLayoutId id="2147483713" r:id="rId4"/>
    <p:sldLayoutId id="2147483714" r:id="rId5"/>
    <p:sldLayoutId id="2147483715" r:id="rId6"/>
    <p:sldLayoutId id="2147483716" r:id="rId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17763" y="1701800"/>
            <a:ext cx="4319587" cy="2806700"/>
          </a:xfrm>
          <a:prstGeom prst="rect">
            <a:avLst/>
          </a:prstGeom>
          <a:solidFill>
            <a:srgbClr val="2B5C84">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147" name="Title 1"/>
          <p:cNvSpPr>
            <a:spLocks noGrp="1"/>
          </p:cNvSpPr>
          <p:nvPr>
            <p:ph type="ctrTitle" idx="4294967295"/>
          </p:nvPr>
        </p:nvSpPr>
        <p:spPr bwMode="auto">
          <a:xfrm>
            <a:off x="2555874" y="2709863"/>
            <a:ext cx="4032251" cy="1470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600" dirty="0">
                <a:solidFill>
                  <a:schemeClr val="bg1"/>
                </a:solidFill>
                <a:latin typeface="Open Sans" panose="020B0606030504020204" pitchFamily="34" charset="0"/>
                <a:cs typeface="Open Sans" panose="020B0606030504020204" pitchFamily="34" charset="0"/>
              </a:rPr>
              <a:t>Should Writing Fake News Be Considered </a:t>
            </a:r>
            <a:br>
              <a:rPr lang="en-GB" altLang="en-US" sz="2600" dirty="0">
                <a:solidFill>
                  <a:schemeClr val="bg1"/>
                </a:solidFill>
                <a:latin typeface="Open Sans" panose="020B0606030504020204" pitchFamily="34" charset="0"/>
                <a:cs typeface="Open Sans" panose="020B0606030504020204" pitchFamily="34" charset="0"/>
              </a:rPr>
            </a:br>
            <a:r>
              <a:rPr lang="en-GB" altLang="en-US" sz="2600" dirty="0">
                <a:solidFill>
                  <a:schemeClr val="bg1"/>
                </a:solidFill>
                <a:latin typeface="Open Sans" panose="020B0606030504020204" pitchFamily="34" charset="0"/>
                <a:cs typeface="Open Sans" panose="020B0606030504020204" pitchFamily="34" charset="0"/>
              </a:rPr>
              <a:t>a Crime? </a:t>
            </a:r>
          </a:p>
        </p:txBody>
      </p:sp>
      <p:sp>
        <p:nvSpPr>
          <p:cNvPr id="6148" name="Title 1"/>
          <p:cNvSpPr txBox="1">
            <a:spLocks/>
          </p:cNvSpPr>
          <p:nvPr/>
        </p:nvSpPr>
        <p:spPr bwMode="auto">
          <a:xfrm>
            <a:off x="2417763" y="2205038"/>
            <a:ext cx="43195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GB" alt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Debate</a:t>
            </a:r>
            <a:endParaRPr lang="en-GB" alt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9" name="Straight Connector 8"/>
          <p:cNvCxnSpPr/>
          <p:nvPr/>
        </p:nvCxnSpPr>
        <p:spPr>
          <a:xfrm>
            <a:off x="3995738" y="2636838"/>
            <a:ext cx="11525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555875" y="1846263"/>
            <a:ext cx="4032250" cy="2519362"/>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ctrTitle" idx="4294967295"/>
          </p:nvPr>
        </p:nvSpPr>
        <p:spPr bwMode="auto">
          <a:xfrm>
            <a:off x="640109" y="765175"/>
            <a:ext cx="7597775" cy="647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GB" altLang="en-US" sz="3600" b="1" dirty="0">
                <a:solidFill>
                  <a:srgbClr val="2B5C84"/>
                </a:solidFill>
                <a:latin typeface="Open Sans" panose="020B0606030504020204" pitchFamily="34" charset="0"/>
                <a:ea typeface="Open Sans" panose="020B0606030504020204" pitchFamily="34" charset="0"/>
                <a:cs typeface="Open Sans" panose="020B0606030504020204" pitchFamily="34" charset="0"/>
              </a:rPr>
              <a:t>Fake News: The Context</a:t>
            </a:r>
          </a:p>
        </p:txBody>
      </p:sp>
      <p:sp>
        <p:nvSpPr>
          <p:cNvPr id="8" name="Title 1"/>
          <p:cNvSpPr txBox="1">
            <a:spLocks/>
          </p:cNvSpPr>
          <p:nvPr/>
        </p:nvSpPr>
        <p:spPr>
          <a:xfrm>
            <a:off x="3981796" y="1650769"/>
            <a:ext cx="4729942" cy="4462462"/>
          </a:xfrm>
          <a:prstGeom prst="rect">
            <a:avLst/>
          </a:prstGeom>
        </p:spPr>
        <p:txBody>
          <a:bodyPr lIns="0" rIns="0"/>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600"/>
              </a:spcAft>
              <a:defRPr/>
            </a:pPr>
            <a:r>
              <a:rPr lang="en-GB" sz="1560" dirty="0">
                <a:solidFill>
                  <a:schemeClr val="tx1">
                    <a:lumMod val="85000"/>
                    <a:lumOff val="15000"/>
                  </a:schemeClr>
                </a:solidFill>
                <a:latin typeface="Open Sans" pitchFamily="34" charset="0"/>
                <a:ea typeface="Open Sans" pitchFamily="34" charset="0"/>
                <a:cs typeface="Open Sans" pitchFamily="34" charset="0"/>
              </a:rPr>
              <a:t>Since Donald Trump first popularised the phrase during the 2016 US presidential election, the definition of ‘Fake News’ has broadened. The phrase now defines false or misleading news designed to damage politicians, political parties, individuals, companies and groups of people.</a:t>
            </a:r>
          </a:p>
          <a:p>
            <a:pPr algn="l" fontAlgn="auto">
              <a:spcAft>
                <a:spcPts val="600"/>
              </a:spcAft>
              <a:defRPr/>
            </a:pPr>
            <a:r>
              <a:rPr lang="en-GB" sz="1560" dirty="0">
                <a:solidFill>
                  <a:schemeClr val="tx1">
                    <a:lumMod val="85000"/>
                    <a:lumOff val="15000"/>
                  </a:schemeClr>
                </a:solidFill>
                <a:latin typeface="Open Sans" pitchFamily="34" charset="0"/>
                <a:ea typeface="Open Sans" pitchFamily="34" charset="0"/>
                <a:cs typeface="Open Sans" pitchFamily="34" charset="0"/>
              </a:rPr>
              <a:t>Fake news is a serious concern for social media companies like Facebook, who say they are trying to reduce the spread of misinformation on their website. Many have warned that fake news may have real-world consequences such as political extremism and violence.</a:t>
            </a:r>
          </a:p>
          <a:p>
            <a:pPr algn="l" fontAlgn="auto">
              <a:spcAft>
                <a:spcPts val="600"/>
              </a:spcAft>
              <a:defRPr/>
            </a:pPr>
            <a:r>
              <a:rPr lang="en-GB" sz="1560" b="1" dirty="0">
                <a:solidFill>
                  <a:schemeClr val="tx1">
                    <a:lumMod val="85000"/>
                    <a:lumOff val="15000"/>
                  </a:schemeClr>
                </a:solidFill>
                <a:latin typeface="Open Sans" pitchFamily="34" charset="0"/>
                <a:ea typeface="Open Sans" pitchFamily="34" charset="0"/>
                <a:cs typeface="Open Sans" pitchFamily="34" charset="0"/>
              </a:rPr>
              <a:t>At present, creating fake news has little consequence for its writers and in some cases, makes them a lot of money via social media. Should writing/spreading fake news be a crime?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8453" r="23772"/>
          <a:stretch/>
        </p:blipFill>
        <p:spPr>
          <a:xfrm>
            <a:off x="789708" y="1579418"/>
            <a:ext cx="3000894" cy="4189615"/>
          </a:xfrm>
          <a:prstGeom prst="rect">
            <a:avLst/>
          </a:prstGeom>
          <a:ln w="31750">
            <a:solidFill>
              <a:schemeClr val="bg1"/>
            </a:solidFill>
          </a:ln>
          <a:effectLst>
            <a:outerShdw blurRad="63500" sx="101000" sy="101000" algn="ctr" rotWithShape="0">
              <a:prstClr val="black">
                <a:alpha val="10000"/>
              </a:prst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122" name="Title 1"/>
          <p:cNvSpPr>
            <a:spLocks noGrp="1"/>
          </p:cNvSpPr>
          <p:nvPr>
            <p:ph type="ctrTitle" idx="4294967295"/>
          </p:nvPr>
        </p:nvSpPr>
        <p:spPr bwMode="auto">
          <a:xfrm>
            <a:off x="773113" y="2276475"/>
            <a:ext cx="7561262" cy="7921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3600" b="1" dirty="0">
                <a:solidFill>
                  <a:srgbClr val="2B5C84"/>
                </a:solidFill>
                <a:latin typeface="Open Sans" panose="020B0606030504020204" pitchFamily="34" charset="0"/>
                <a:ea typeface="Open Sans" panose="020B0606030504020204" pitchFamily="34" charset="0"/>
                <a:cs typeface="Open Sans" panose="020B0606030504020204" pitchFamily="34" charset="0"/>
              </a:rPr>
              <a:t>What Do You Think?</a:t>
            </a:r>
          </a:p>
        </p:txBody>
      </p:sp>
      <p:sp>
        <p:nvSpPr>
          <p:cNvPr id="10" name="Title 1"/>
          <p:cNvSpPr txBox="1">
            <a:spLocks/>
          </p:cNvSpPr>
          <p:nvPr/>
        </p:nvSpPr>
        <p:spPr>
          <a:xfrm>
            <a:off x="2376488" y="2852738"/>
            <a:ext cx="4391025" cy="7921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GB" sz="2400" b="1" dirty="0">
                <a:solidFill>
                  <a:schemeClr val="tx1">
                    <a:lumMod val="75000"/>
                    <a:lumOff val="25000"/>
                  </a:schemeClr>
                </a:solidFill>
                <a:latin typeface="Open Sans" pitchFamily="34" charset="0"/>
                <a:ea typeface="Open Sans" pitchFamily="34" charset="0"/>
                <a:cs typeface="Open Sans" pitchFamily="34" charset="0"/>
              </a:rPr>
              <a:t>Who do you agree </a:t>
            </a:r>
            <a:br>
              <a:rPr lang="en-GB" sz="2400" b="1" dirty="0">
                <a:solidFill>
                  <a:schemeClr val="tx1">
                    <a:lumMod val="75000"/>
                    <a:lumOff val="25000"/>
                  </a:schemeClr>
                </a:solidFill>
                <a:latin typeface="Open Sans" pitchFamily="34" charset="0"/>
                <a:ea typeface="Open Sans" pitchFamily="34" charset="0"/>
                <a:cs typeface="Open Sans" pitchFamily="34" charset="0"/>
              </a:rPr>
            </a:br>
            <a:r>
              <a:rPr lang="en-GB" sz="2400" b="1" dirty="0">
                <a:solidFill>
                  <a:schemeClr val="tx1">
                    <a:lumMod val="75000"/>
                    <a:lumOff val="25000"/>
                  </a:schemeClr>
                </a:solidFill>
                <a:latin typeface="Open Sans" pitchFamily="34" charset="0"/>
                <a:ea typeface="Open Sans" pitchFamily="34" charset="0"/>
                <a:cs typeface="Open Sans" pitchFamily="34" charset="0"/>
              </a:rPr>
              <a:t>with? Why? </a:t>
            </a:r>
          </a:p>
        </p:txBody>
      </p:sp>
      <p:sp>
        <p:nvSpPr>
          <p:cNvPr id="15" name="Title 1"/>
          <p:cNvSpPr txBox="1">
            <a:spLocks/>
          </p:cNvSpPr>
          <p:nvPr/>
        </p:nvSpPr>
        <p:spPr bwMode="auto">
          <a:xfrm>
            <a:off x="773113" y="5044871"/>
            <a:ext cx="75612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GB" altLang="en-US" sz="3600" b="1" dirty="0">
                <a:solidFill>
                  <a:srgbClr val="2B5C84"/>
                </a:solidFill>
                <a:latin typeface="Open Sans" panose="020B0606030504020204" pitchFamily="34" charset="0"/>
                <a:ea typeface="Open Sans" panose="020B0606030504020204" pitchFamily="34" charset="0"/>
                <a:cs typeface="Open Sans" panose="020B0606030504020204" pitchFamily="34" charset="0"/>
              </a:rPr>
              <a:t>What Do You Think?</a:t>
            </a:r>
          </a:p>
        </p:txBody>
      </p:sp>
      <p:sp>
        <p:nvSpPr>
          <p:cNvPr id="9" name="Title 1"/>
          <p:cNvSpPr txBox="1">
            <a:spLocks/>
          </p:cNvSpPr>
          <p:nvPr/>
        </p:nvSpPr>
        <p:spPr>
          <a:xfrm>
            <a:off x="2214563" y="5575643"/>
            <a:ext cx="4714875" cy="7921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GB" sz="2400" b="1" dirty="0">
                <a:solidFill>
                  <a:schemeClr val="tx1">
                    <a:lumMod val="75000"/>
                    <a:lumOff val="25000"/>
                  </a:schemeClr>
                </a:solidFill>
                <a:latin typeface="Open Sans" pitchFamily="34" charset="0"/>
                <a:ea typeface="Open Sans" pitchFamily="34" charset="0"/>
                <a:cs typeface="Open Sans" pitchFamily="34" charset="0"/>
              </a:rPr>
              <a:t>Who do you agree with? Why? </a:t>
            </a:r>
          </a:p>
        </p:txBody>
      </p:sp>
      <p:sp>
        <p:nvSpPr>
          <p:cNvPr id="13" name="Rectangle 12"/>
          <p:cNvSpPr/>
          <p:nvPr/>
        </p:nvSpPr>
        <p:spPr>
          <a:xfrm>
            <a:off x="3888582" y="1304924"/>
            <a:ext cx="4693444" cy="3019426"/>
          </a:xfrm>
          <a:prstGeom prst="rect">
            <a:avLst/>
          </a:prstGeom>
          <a:noFill/>
          <a:ln>
            <a:solidFill>
              <a:srgbClr val="2B5C84"/>
            </a:solidFill>
          </a:ln>
        </p:spPr>
        <p:style>
          <a:lnRef idx="2">
            <a:schemeClr val="accent1">
              <a:shade val="50000"/>
            </a:schemeClr>
          </a:lnRef>
          <a:fillRef idx="1">
            <a:schemeClr val="accent1"/>
          </a:fillRef>
          <a:effectRef idx="0">
            <a:schemeClr val="accent1"/>
          </a:effectRef>
          <a:fontRef idx="minor">
            <a:schemeClr val="lt1"/>
          </a:fontRef>
        </p:style>
        <p:txBody>
          <a:bodyPr lIns="252000" rIns="252000" anchor="ctr"/>
          <a:lstStyle/>
          <a:p>
            <a:pPr>
              <a:defRPr/>
            </a:pPr>
            <a:r>
              <a:rPr lang="en-GB" dirty="0">
                <a:solidFill>
                  <a:prstClr val="black"/>
                </a:solidFill>
                <a:latin typeface="Open Sans" panose="020B0606030504020204" pitchFamily="34" charset="0"/>
                <a:ea typeface="Open Sans" panose="020B0606030504020204" pitchFamily="34" charset="0"/>
                <a:cs typeface="Open Sans" panose="020B0606030504020204" pitchFamily="34" charset="0"/>
              </a:rPr>
              <a:t>“Making fake news illegal is a difficult thing to do as matters of opinion don’t need to be based upon facts – simply emotions or our morals. If we make fake news illegal, what’s to say a government wouldn’t then ban anything criticising or opposing them in order to silence those who don’t agree with them?”</a:t>
            </a:r>
          </a:p>
        </p:txBody>
      </p:sp>
      <p:sp>
        <p:nvSpPr>
          <p:cNvPr id="26" name="Rectangle 25"/>
          <p:cNvSpPr/>
          <p:nvPr/>
        </p:nvSpPr>
        <p:spPr>
          <a:xfrm>
            <a:off x="584201" y="1620043"/>
            <a:ext cx="4749799" cy="2579687"/>
          </a:xfrm>
          <a:prstGeom prst="rect">
            <a:avLst/>
          </a:prstGeom>
          <a:noFill/>
          <a:ln>
            <a:solidFill>
              <a:srgbClr val="2B5C84"/>
            </a:solidFill>
          </a:ln>
        </p:spPr>
        <p:style>
          <a:lnRef idx="2">
            <a:schemeClr val="accent1">
              <a:shade val="50000"/>
            </a:schemeClr>
          </a:lnRef>
          <a:fillRef idx="1">
            <a:schemeClr val="accent1"/>
          </a:fillRef>
          <a:effectRef idx="0">
            <a:schemeClr val="accent1"/>
          </a:effectRef>
          <a:fontRef idx="minor">
            <a:schemeClr val="lt1"/>
          </a:fontRef>
        </p:style>
        <p:txBody>
          <a:bodyPr lIns="252000" rIns="252000" anchor="ctr"/>
          <a:lstStyle/>
          <a:p>
            <a:pPr>
              <a:defRPr/>
            </a:pPr>
            <a:r>
              <a:rPr lang="en-GB" dirty="0">
                <a:solidFill>
                  <a:prstClr val="black"/>
                </a:solidFill>
                <a:latin typeface="Open Sans" panose="020B0606030504020204" pitchFamily="34" charset="0"/>
                <a:ea typeface="Open Sans" panose="020B0606030504020204" pitchFamily="34" charset="0"/>
                <a:cs typeface="Open Sans" panose="020B0606030504020204" pitchFamily="34" charset="0"/>
              </a:rPr>
              <a:t>“Fake news is an incredibly dangerous thing. Writing, spreading or promoting fake news should be considered a criminal activity. All it takes is one particularly angry individual to read a fake news article and act upon it with threats of violence or worse.”</a:t>
            </a:r>
          </a:p>
        </p:txBody>
      </p:sp>
      <p:grpSp>
        <p:nvGrpSpPr>
          <p:cNvPr id="6" name="Group 5"/>
          <p:cNvGrpSpPr/>
          <p:nvPr/>
        </p:nvGrpSpPr>
        <p:grpSpPr>
          <a:xfrm>
            <a:off x="657225" y="1085850"/>
            <a:ext cx="3048000" cy="3457575"/>
            <a:chOff x="657225" y="1085850"/>
            <a:chExt cx="3048000" cy="3457575"/>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7188" t="15833" r="59479" b="33750"/>
            <a:stretch/>
          </p:blipFill>
          <p:spPr>
            <a:xfrm>
              <a:off x="657225" y="1085850"/>
              <a:ext cx="3048000" cy="3457575"/>
            </a:xfrm>
            <a:prstGeom prst="rect">
              <a:avLst/>
            </a:prstGeom>
          </p:spPr>
        </p:pic>
        <p:sp>
          <p:nvSpPr>
            <p:cNvPr id="5" name="Rectangle 4"/>
            <p:cNvSpPr/>
            <p:nvPr/>
          </p:nvSpPr>
          <p:spPr>
            <a:xfrm>
              <a:off x="786606" y="1233487"/>
              <a:ext cx="2789237" cy="3162300"/>
            </a:xfrm>
            <a:prstGeom prst="rect">
              <a:avLst/>
            </a:prstGeom>
            <a:noFill/>
            <a:ln cap="sq">
              <a:solidFill>
                <a:schemeClr val="bg1">
                  <a:lumMod val="9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6"/>
          <p:cNvGrpSpPr/>
          <p:nvPr/>
        </p:nvGrpSpPr>
        <p:grpSpPr>
          <a:xfrm>
            <a:off x="5611021" y="1085850"/>
            <a:ext cx="3048000" cy="3457575"/>
            <a:chOff x="5765008" y="1181100"/>
            <a:chExt cx="3048000" cy="3457575"/>
          </a:xfrm>
        </p:grpSpPr>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l="61458" t="16111" r="5209" b="33472"/>
            <a:stretch/>
          </p:blipFill>
          <p:spPr>
            <a:xfrm>
              <a:off x="5765008" y="1181100"/>
              <a:ext cx="3048000" cy="3457575"/>
            </a:xfrm>
            <a:prstGeom prst="rect">
              <a:avLst/>
            </a:prstGeom>
          </p:spPr>
        </p:pic>
        <p:sp>
          <p:nvSpPr>
            <p:cNvPr id="19" name="Rectangle 18"/>
            <p:cNvSpPr/>
            <p:nvPr/>
          </p:nvSpPr>
          <p:spPr>
            <a:xfrm>
              <a:off x="5894389" y="1328737"/>
              <a:ext cx="2789237" cy="3162300"/>
            </a:xfrm>
            <a:prstGeom prst="rect">
              <a:avLst/>
            </a:prstGeom>
            <a:noFill/>
            <a:ln cap="sq">
              <a:solidFill>
                <a:schemeClr val="bg1">
                  <a:lumMod val="9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10" grpId="0"/>
      <p:bldP spid="15" grpId="0"/>
      <p:bldP spid="9" grpId="0"/>
      <p:bldP spid="13" grpId="0" animBg="1"/>
      <p:bldP spid="13" grpId="1"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9218" name="Title 1"/>
          <p:cNvSpPr>
            <a:spLocks noGrp="1"/>
          </p:cNvSpPr>
          <p:nvPr>
            <p:ph type="ctrTitle" idx="4294967295"/>
          </p:nvPr>
        </p:nvSpPr>
        <p:spPr bwMode="auto">
          <a:xfrm>
            <a:off x="773113" y="855663"/>
            <a:ext cx="7561262" cy="7921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3600" b="1" dirty="0">
                <a:solidFill>
                  <a:srgbClr val="2B5C84"/>
                </a:solidFill>
                <a:latin typeface="Open Sans" panose="020B0606030504020204" pitchFamily="34" charset="0"/>
                <a:ea typeface="Open Sans" panose="020B0606030504020204" pitchFamily="34" charset="0"/>
                <a:cs typeface="Open Sans" panose="020B0606030504020204" pitchFamily="34" charset="0"/>
              </a:rPr>
              <a:t>For and Against</a:t>
            </a:r>
          </a:p>
        </p:txBody>
      </p:sp>
      <p:sp>
        <p:nvSpPr>
          <p:cNvPr id="9" name="Title 1"/>
          <p:cNvSpPr txBox="1">
            <a:spLocks/>
          </p:cNvSpPr>
          <p:nvPr/>
        </p:nvSpPr>
        <p:spPr>
          <a:xfrm>
            <a:off x="1239926" y="1738819"/>
            <a:ext cx="3685778" cy="34766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ts val="2200"/>
              </a:lnSpc>
              <a:spcAft>
                <a:spcPts val="600"/>
              </a:spcAft>
              <a:defRPr/>
            </a:pPr>
            <a:r>
              <a:rPr lang="en-GB" sz="1700" dirty="0">
                <a:solidFill>
                  <a:schemeClr val="tx1">
                    <a:lumMod val="85000"/>
                    <a:lumOff val="15000"/>
                  </a:schemeClr>
                </a:solidFill>
                <a:latin typeface="Open Sans" pitchFamily="34" charset="0"/>
                <a:ea typeface="Open Sans" pitchFamily="34" charset="0"/>
                <a:cs typeface="Open Sans" pitchFamily="34" charset="0"/>
              </a:rPr>
              <a:t>Fake news has the potential to harm individuals, groups of people, politicians and companies. Stopping writers producing the content and stopping individuals sharing it is difficult as there are very few specific laws surrounding </a:t>
            </a:r>
            <a:br>
              <a:rPr lang="en-GB" sz="1700" dirty="0">
                <a:solidFill>
                  <a:schemeClr val="tx1">
                    <a:lumMod val="85000"/>
                    <a:lumOff val="15000"/>
                  </a:schemeClr>
                </a:solidFill>
                <a:latin typeface="Open Sans" pitchFamily="34" charset="0"/>
                <a:ea typeface="Open Sans" pitchFamily="34" charset="0"/>
                <a:cs typeface="Open Sans" pitchFamily="34" charset="0"/>
              </a:rPr>
            </a:br>
            <a:r>
              <a:rPr lang="en-GB" sz="1700" dirty="0">
                <a:solidFill>
                  <a:schemeClr val="tx1">
                    <a:lumMod val="85000"/>
                    <a:lumOff val="15000"/>
                  </a:schemeClr>
                </a:solidFill>
                <a:latin typeface="Open Sans" pitchFamily="34" charset="0"/>
                <a:ea typeface="Open Sans" pitchFamily="34" charset="0"/>
                <a:cs typeface="Open Sans" pitchFamily="34" charset="0"/>
              </a:rPr>
              <a:t>fake news.</a:t>
            </a:r>
          </a:p>
          <a:p>
            <a:pPr algn="l" fontAlgn="auto">
              <a:lnSpc>
                <a:spcPts val="2200"/>
              </a:lnSpc>
              <a:spcAft>
                <a:spcPts val="600"/>
              </a:spcAft>
              <a:defRPr/>
            </a:pPr>
            <a:r>
              <a:rPr lang="en-GB" sz="1700" b="1" dirty="0">
                <a:solidFill>
                  <a:schemeClr val="tx1">
                    <a:lumMod val="85000"/>
                    <a:lumOff val="15000"/>
                  </a:schemeClr>
                </a:solidFill>
                <a:latin typeface="Open Sans" pitchFamily="34" charset="0"/>
                <a:ea typeface="Open Sans" pitchFamily="34" charset="0"/>
                <a:cs typeface="Open Sans" pitchFamily="34" charset="0"/>
              </a:rPr>
              <a:t>Imagine that the government were to make writing and sharing fake news illegal. What are the problems with doing this? What are the benefits?</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3654" r="14774"/>
          <a:stretch/>
        </p:blipFill>
        <p:spPr>
          <a:xfrm>
            <a:off x="5059055" y="1795968"/>
            <a:ext cx="2846606" cy="3699957"/>
          </a:xfrm>
          <a:prstGeom prst="rect">
            <a:avLst/>
          </a:prstGeom>
          <a:ln w="38100" cap="sq">
            <a:solidFill>
              <a:schemeClr val="bg1"/>
            </a:solidFill>
            <a:miter lim="800000"/>
          </a:ln>
          <a:effectLst>
            <a:outerShdw blurRad="63500" sx="101000" sy="101000" algn="ctr" rotWithShape="0">
              <a:prstClr val="black">
                <a:alpha val="10000"/>
              </a:prst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0242" name="Title 1"/>
          <p:cNvSpPr>
            <a:spLocks noGrp="1"/>
          </p:cNvSpPr>
          <p:nvPr>
            <p:ph type="ctrTitle" idx="4294967295"/>
          </p:nvPr>
        </p:nvSpPr>
        <p:spPr bwMode="auto">
          <a:xfrm>
            <a:off x="468312" y="1892300"/>
            <a:ext cx="4214813" cy="647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GB" altLang="en-US" sz="3600" b="1" dirty="0">
                <a:solidFill>
                  <a:srgbClr val="2B5C84"/>
                </a:solidFill>
                <a:latin typeface="Open Sans" panose="020B0606030504020204" pitchFamily="34" charset="0"/>
                <a:ea typeface="Open Sans" panose="020B0606030504020204" pitchFamily="34" charset="0"/>
                <a:cs typeface="Open Sans" panose="020B0606030504020204" pitchFamily="34" charset="0"/>
              </a:rPr>
              <a:t>Action Plan</a:t>
            </a:r>
          </a:p>
        </p:txBody>
      </p:sp>
      <p:sp>
        <p:nvSpPr>
          <p:cNvPr id="8" name="Title 1"/>
          <p:cNvSpPr txBox="1">
            <a:spLocks/>
          </p:cNvSpPr>
          <p:nvPr/>
        </p:nvSpPr>
        <p:spPr>
          <a:xfrm>
            <a:off x="468313" y="2540000"/>
            <a:ext cx="4535487" cy="3457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600"/>
              </a:spcAft>
              <a:defRPr/>
            </a:pPr>
            <a:r>
              <a:rPr lang="en-GB" sz="1800" dirty="0">
                <a:solidFill>
                  <a:schemeClr val="tx1">
                    <a:lumMod val="75000"/>
                    <a:lumOff val="25000"/>
                  </a:schemeClr>
                </a:solidFill>
                <a:latin typeface="Open Sans" pitchFamily="34" charset="0"/>
                <a:ea typeface="Open Sans" pitchFamily="34" charset="0"/>
                <a:cs typeface="Open Sans" pitchFamily="34" charset="0"/>
              </a:rPr>
              <a:t>An international social media company are struggling with fake news being shared on their services and are looking for ideas to stem the flow of false information being shared.</a:t>
            </a:r>
          </a:p>
          <a:p>
            <a:pPr algn="l" fontAlgn="auto">
              <a:spcAft>
                <a:spcPts val="600"/>
              </a:spcAft>
              <a:defRPr/>
            </a:pPr>
            <a:r>
              <a:rPr lang="en-GB" sz="1800" b="1" dirty="0">
                <a:solidFill>
                  <a:schemeClr val="tx1">
                    <a:lumMod val="75000"/>
                    <a:lumOff val="25000"/>
                  </a:schemeClr>
                </a:solidFill>
                <a:latin typeface="Open Sans" pitchFamily="34" charset="0"/>
                <a:ea typeface="Open Sans" pitchFamily="34" charset="0"/>
                <a:cs typeface="Open Sans" pitchFamily="34" charset="0"/>
              </a:rPr>
              <a:t>Work with others in your group to create an action plan that will help them stop fake news.</a:t>
            </a:r>
          </a:p>
        </p:txBody>
      </p:sp>
      <p:pic>
        <p:nvPicPr>
          <p:cNvPr id="10244" name="Picture 1"/>
          <p:cNvPicPr>
            <a:picLocks noChangeAspect="1"/>
          </p:cNvPicPr>
          <p:nvPr/>
        </p:nvPicPr>
        <p:blipFill>
          <a:blip r:embed="rId3">
            <a:extLst>
              <a:ext uri="{28A0092B-C50C-407E-A947-70E740481C1C}">
                <a14:useLocalDpi xmlns:a14="http://schemas.microsoft.com/office/drawing/2010/main" val="0"/>
              </a:ext>
            </a:extLst>
          </a:blip>
          <a:srcRect l="37125" t="1424" r="28687" b="392"/>
          <a:stretch>
            <a:fillRect/>
          </a:stretch>
        </p:blipFill>
        <p:spPr bwMode="auto">
          <a:xfrm>
            <a:off x="5364163" y="0"/>
            <a:ext cx="37798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1"/>
          <p:cNvPicPr>
            <a:picLocks noChangeAspect="1"/>
          </p:cNvPicPr>
          <p:nvPr/>
        </p:nvPicPr>
        <p:blipFill>
          <a:blip r:embed="rId4">
            <a:extLst>
              <a:ext uri="{28A0092B-C50C-407E-A947-70E740481C1C}">
                <a14:useLocalDpi xmlns:a14="http://schemas.microsoft.com/office/drawing/2010/main" val="0"/>
              </a:ext>
            </a:extLst>
          </a:blip>
          <a:srcRect l="8910" r="8363"/>
          <a:stretch>
            <a:fillRect/>
          </a:stretch>
        </p:blipFill>
        <p:spPr bwMode="auto">
          <a:xfrm>
            <a:off x="5360988" y="0"/>
            <a:ext cx="37830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46481" r="16759"/>
          <a:stretch/>
        </p:blipFill>
        <p:spPr>
          <a:xfrm>
            <a:off x="5362574" y="0"/>
            <a:ext cx="3781425"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1266" name="Title 1"/>
          <p:cNvSpPr>
            <a:spLocks noGrp="1"/>
          </p:cNvSpPr>
          <p:nvPr>
            <p:ph type="ctrTitle" idx="4294967295"/>
          </p:nvPr>
        </p:nvSpPr>
        <p:spPr bwMode="auto">
          <a:xfrm>
            <a:off x="-17463" y="1773238"/>
            <a:ext cx="9161463" cy="1441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3600" b="1" dirty="0">
                <a:solidFill>
                  <a:srgbClr val="2B5C84"/>
                </a:solidFill>
                <a:latin typeface="Open Sans" panose="020B0606030504020204" pitchFamily="34" charset="0"/>
                <a:ea typeface="Open Sans" panose="020B0606030504020204" pitchFamily="34" charset="0"/>
                <a:cs typeface="Open Sans" panose="020B0606030504020204" pitchFamily="34" charset="0"/>
              </a:rPr>
              <a:t>The Big Question: </a:t>
            </a:r>
            <a:br>
              <a:rPr lang="en-GB" altLang="en-US" sz="3600" b="1" dirty="0">
                <a:solidFill>
                  <a:srgbClr val="2B5C84"/>
                </a:solidFill>
                <a:latin typeface="Open Sans" panose="020B0606030504020204" pitchFamily="34" charset="0"/>
                <a:ea typeface="Open Sans" panose="020B0606030504020204" pitchFamily="34" charset="0"/>
                <a:cs typeface="Open Sans" panose="020B0606030504020204" pitchFamily="34" charset="0"/>
              </a:rPr>
            </a:br>
            <a:r>
              <a:rPr lang="en-GB" altLang="en-US" sz="2800" b="1" dirty="0">
                <a:solidFill>
                  <a:srgbClr val="2B5C84"/>
                </a:solidFill>
                <a:latin typeface="Open Sans" panose="020B0606030504020204" pitchFamily="34" charset="0"/>
                <a:ea typeface="Open Sans" panose="020B0606030504020204" pitchFamily="34" charset="0"/>
                <a:cs typeface="Open Sans" panose="020B0606030504020204" pitchFamily="34" charset="0"/>
              </a:rPr>
              <a:t>Should Writing Fake News Be </a:t>
            </a:r>
            <a:br>
              <a:rPr lang="en-GB" altLang="en-US" sz="2800" b="1" dirty="0">
                <a:solidFill>
                  <a:srgbClr val="2B5C84"/>
                </a:solidFill>
                <a:latin typeface="Open Sans" panose="020B0606030504020204" pitchFamily="34" charset="0"/>
                <a:ea typeface="Open Sans" panose="020B0606030504020204" pitchFamily="34" charset="0"/>
                <a:cs typeface="Open Sans" panose="020B0606030504020204" pitchFamily="34" charset="0"/>
              </a:rPr>
            </a:br>
            <a:r>
              <a:rPr lang="en-GB" altLang="en-US" sz="2800" b="1" dirty="0">
                <a:solidFill>
                  <a:srgbClr val="2B5C84"/>
                </a:solidFill>
                <a:latin typeface="Open Sans" panose="020B0606030504020204" pitchFamily="34" charset="0"/>
                <a:ea typeface="Open Sans" panose="020B0606030504020204" pitchFamily="34" charset="0"/>
                <a:cs typeface="Open Sans" panose="020B0606030504020204" pitchFamily="34" charset="0"/>
              </a:rPr>
              <a:t>Considered a Crime?</a:t>
            </a:r>
          </a:p>
        </p:txBody>
      </p:sp>
      <p:sp>
        <p:nvSpPr>
          <p:cNvPr id="8" name="Title 1"/>
          <p:cNvSpPr txBox="1">
            <a:spLocks/>
          </p:cNvSpPr>
          <p:nvPr/>
        </p:nvSpPr>
        <p:spPr>
          <a:xfrm>
            <a:off x="2124075" y="3281363"/>
            <a:ext cx="4895850" cy="10699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600"/>
              </a:spcAft>
              <a:defRPr/>
            </a:pPr>
            <a:r>
              <a:rPr lang="en-GB" sz="1800" dirty="0">
                <a:solidFill>
                  <a:schemeClr val="tx1">
                    <a:lumMod val="85000"/>
                    <a:lumOff val="15000"/>
                  </a:schemeClr>
                </a:solidFill>
                <a:latin typeface="Open Sans" pitchFamily="34" charset="0"/>
                <a:ea typeface="Open Sans" pitchFamily="34" charset="0"/>
                <a:cs typeface="Open Sans" pitchFamily="34" charset="0"/>
              </a:rPr>
              <a:t>Working with your group, prepare a speech or presentation to tackle the question above. Consider the pros and cons and come to a conclusion that you can present to the rest of your class.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1101</TotalTime>
  <Words>402</Words>
  <Application>Microsoft Office PowerPoint</Application>
  <PresentationFormat>On-screen Show (4:3)</PresentationFormat>
  <Paragraphs>20</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Calibri</vt:lpstr>
      <vt:lpstr>Adobe Gothic Std B</vt:lpstr>
      <vt:lpstr>Arial</vt:lpstr>
      <vt:lpstr>Open Sans</vt:lpstr>
      <vt:lpstr>Office Theme</vt:lpstr>
      <vt:lpstr>Should Writing Fake News Be Considered  a Crime? </vt:lpstr>
      <vt:lpstr>Fake News: The Context</vt:lpstr>
      <vt:lpstr>What Do You Think?</vt:lpstr>
      <vt:lpstr>For and Against</vt:lpstr>
      <vt:lpstr>Action Plan</vt:lpstr>
      <vt:lpstr>The Big Question:  Should Writing Fake News Be  Considered a Crime?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Should We Eat Less Meat to Save the Environment?</dc:title>
  <dc:creator>Joe</dc:creator>
  <cp:lastModifiedBy>Joe Robertshaw</cp:lastModifiedBy>
  <cp:revision>59</cp:revision>
  <dcterms:created xsi:type="dcterms:W3CDTF">2018-12-07T15:19:32Z</dcterms:created>
  <dcterms:modified xsi:type="dcterms:W3CDTF">2019-12-05T16:08:06Z</dcterms:modified>
</cp:coreProperties>
</file>